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sound-waves.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Your Music Is a Wave</a:t>
            </a:r>
          </a:p>
          <a:p>
            <a:pPr algn="ctr">
              <a:defRPr sz="1500" i="1">
                <a:solidFill>
                  <a:srgbClr val="1A1A2E"/>
                </a:solidFill>
              </a:defRPr>
            </a:pPr>
            <a:r>
              <a:t>How Sound, Light, and WiFi All Follow the Same Rules</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MS-PS4-1, MS-PS4-2</a:t>
            </a:r>
          </a:p>
          <a:p>
            <a:pPr algn="r">
              <a:defRPr sz="1200">
                <a:solidFill>
                  <a:srgbClr val="1A1A2E"/>
                </a:solidFill>
              </a:defRPr>
            </a:pPr>
            <a:r>
              <a:t>8th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the relationship between wave properties (amplitude, frequency, wavelength)</a:t>
            </a:r>
          </a:p>
          <a:p>
            <a:pPr>
              <a:spcBef>
                <a:spcPts val="800"/>
              </a:spcBef>
              <a:defRPr sz="1600">
                <a:solidFill>
                  <a:srgbClr val="1A1A2E"/>
                </a:solidFill>
              </a:defRPr>
            </a:pPr>
            <a:r>
              <a:t>  *  Model how changing amplitude and frequency affects the energy and pitch of sound</a:t>
            </a:r>
          </a:p>
          <a:p>
            <a:pPr>
              <a:spcBef>
                <a:spcPts val="800"/>
              </a:spcBef>
              <a:defRPr sz="1600">
                <a:solidFill>
                  <a:srgbClr val="1A1A2E"/>
                </a:solidFill>
              </a:defRPr>
            </a:pPr>
            <a:r>
              <a:t>  *  Predict how waves behave when they encounter different materials</a:t>
            </a:r>
          </a:p>
          <a:p>
            <a:pPr>
              <a:spcBef>
                <a:spcPts val="800"/>
              </a:spcBef>
              <a:defRPr sz="1600">
                <a:solidFill>
                  <a:srgbClr val="1A1A2E"/>
                </a:solidFill>
              </a:defRPr>
            </a:pPr>
            <a:r>
              <a:t>  *  Evaluate real-world applications of wave science in music and technology</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Amplitude</a:t>
            </a:r>
          </a:p>
          <a:p>
            <a:pPr>
              <a:defRPr sz="1300" i="1">
                <a:solidFill>
                  <a:srgbClr val="1A1A2E"/>
                </a:solidFill>
              </a:defRPr>
            </a:pPr>
            <a:r>
              <a:t>     The height of a wave — determines loudness in sound and brightness in light</a:t>
            </a:r>
          </a:p>
          <a:p>
            <a:pPr>
              <a:spcBef>
                <a:spcPts val="800"/>
              </a:spcBef>
              <a:defRPr sz="1500" b="1">
                <a:solidFill>
                  <a:srgbClr val="0D1B2A"/>
                </a:solidFill>
              </a:defRPr>
            </a:pPr>
            <a:r>
              <a:t>  Frequency</a:t>
            </a:r>
          </a:p>
          <a:p>
            <a:pPr>
              <a:defRPr sz="1300" i="1">
                <a:solidFill>
                  <a:srgbClr val="1A1A2E"/>
                </a:solidFill>
              </a:defRPr>
            </a:pPr>
            <a:r>
              <a:t>     How many wave cycles per second (Hz) — determines pitch in sound and color in light</a:t>
            </a:r>
          </a:p>
          <a:p>
            <a:pPr>
              <a:spcBef>
                <a:spcPts val="800"/>
              </a:spcBef>
              <a:defRPr sz="1500" b="1">
                <a:solidFill>
                  <a:srgbClr val="0D1B2A"/>
                </a:solidFill>
              </a:defRPr>
            </a:pPr>
            <a:r>
              <a:t>  Wavelength</a:t>
            </a:r>
          </a:p>
          <a:p>
            <a:pPr>
              <a:defRPr sz="1300" i="1">
                <a:solidFill>
                  <a:srgbClr val="1A1A2E"/>
                </a:solidFill>
              </a:defRPr>
            </a:pPr>
            <a:r>
              <a:t>     The distance between two identical points on consecutive waves</a:t>
            </a:r>
          </a:p>
          <a:p>
            <a:pPr>
              <a:spcBef>
                <a:spcPts val="800"/>
              </a:spcBef>
              <a:defRPr sz="1500" b="1">
                <a:solidFill>
                  <a:srgbClr val="0D1B2A"/>
                </a:solidFill>
              </a:defRPr>
            </a:pPr>
            <a:r>
              <a:t>  Medium</a:t>
            </a:r>
          </a:p>
          <a:p>
            <a:pPr>
              <a:defRPr sz="1300" i="1">
                <a:solidFill>
                  <a:srgbClr val="1A1A2E"/>
                </a:solidFill>
              </a:defRPr>
            </a:pPr>
            <a:r>
              <a:t>     The material through which a wave travels — can be air, water, solid, or vacuum (for light)</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does a wave carry your favorite song from a speaker to your ear?</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Sound, Light, and WiFi All Follow the Same Rules. Today we'll build a MODEL to discover the answer!</a:t>
            </a:r>
          </a:p>
        </p:txBody>
      </p:sp>
      <p:pic>
        <p:nvPicPr>
          <p:cNvPr id="8" name="Picture 7" descr="landscape-music-scienc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waves.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Wave Amplitude</a:t>
            </a:r>
          </a:p>
          <a:p>
            <a:pPr>
              <a:spcBef>
                <a:spcPts val="600"/>
              </a:spcBef>
              <a:defRPr sz="1600"/>
            </a:pPr>
            <a:r>
              <a:t>     *  Wave Frequency</a:t>
            </a:r>
          </a:p>
          <a:p>
            <a:pPr>
              <a:spcBef>
                <a:spcPts val="600"/>
              </a:spcBef>
              <a:defRPr sz="1600"/>
            </a:pPr>
            <a:r>
              <a:t>     *  Wave Energy</a:t>
            </a:r>
          </a:p>
          <a:p>
            <a:pPr>
              <a:spcBef>
                <a:spcPts val="600"/>
              </a:spcBef>
              <a:defRPr sz="1600"/>
            </a:pPr>
            <a:r>
              <a:t>     *  Sound Perception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sound.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you turn the volume UP on your speaker, what wave property are you changing? When you play a higher note, what changes?</a:t>
            </a:r>
          </a:p>
        </p:txBody>
      </p:sp>
      <p:pic>
        <p:nvPicPr>
          <p:cNvPr id="8" name="Picture 7" descr="discussion-sound.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Whisper</a:t>
            </a:r>
          </a:p>
          <a:p>
            <a:pPr>
              <a:defRPr sz="1400"/>
            </a:pPr>
            <a:r>
              <a:t>     Set Amplitude to low and Frequency to medium</a:t>
            </a:r>
          </a:p>
          <a:p>
            <a:pPr>
              <a:spcBef>
                <a:spcPts val="1200"/>
              </a:spcBef>
              <a:defRPr sz="1600" b="1"/>
            </a:pPr>
            <a:r>
              <a:t>Screaming High Note</a:t>
            </a:r>
          </a:p>
          <a:p>
            <a:pPr>
              <a:defRPr sz="1400"/>
            </a:pPr>
            <a:r>
              <a:t>     Lock Amplitude AND Frequency to maximum</a:t>
            </a:r>
          </a:p>
          <a:p>
            <a:pPr>
              <a:spcBef>
                <a:spcPts val="1200"/>
              </a:spcBef>
              <a:defRPr sz="1600" b="1"/>
            </a:pPr>
            <a:r>
              <a:t>Bass Drop</a:t>
            </a:r>
          </a:p>
          <a:p>
            <a:pPr>
              <a:defRPr sz="1400"/>
            </a:pPr>
            <a:r>
              <a:t>     Set Amplitude to maximum but Frequency to minimum</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Amplitude controls LOUDNESS — bigger waves carry more energy</a:t>
            </a:r>
          </a:p>
          <a:p>
            <a:pPr>
              <a:spcBef>
                <a:spcPts val="1000"/>
              </a:spcBef>
              <a:defRPr sz="1500">
                <a:solidFill>
                  <a:srgbClr val="1A1A2E"/>
                </a:solidFill>
              </a:defRPr>
            </a:pPr>
            <a:r>
              <a:t>  *  Frequency controls PITCH — more cycles per second = higher pitch</a:t>
            </a:r>
          </a:p>
          <a:p>
            <a:pPr>
              <a:spcBef>
                <a:spcPts val="1000"/>
              </a:spcBef>
              <a:defRPr sz="1500">
                <a:solidFill>
                  <a:srgbClr val="1A1A2E"/>
                </a:solidFill>
              </a:defRPr>
            </a:pPr>
            <a:r>
              <a:t>  *  Doubling the amplitude QUADRUPLES the energy (squared relationship!)</a:t>
            </a:r>
          </a:p>
          <a:p>
            <a:pPr>
              <a:spcBef>
                <a:spcPts val="1000"/>
              </a:spcBef>
              <a:defRPr sz="1500">
                <a:solidFill>
                  <a:srgbClr val="1A1A2E"/>
                </a:solidFill>
              </a:defRPr>
            </a:pPr>
            <a:r>
              <a:t>  *  Sound, light, radio, and WiFi are ALL waves following the same basic rules</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Sound travels as a wave through the air. The speaker vibrates, creating pressure waves. The amplitude determines how LOUD (energy), and the frequency determines the PITCH. Your ear converts these waves back into signals your brain interprets as music!</a:t>
            </a:r>
          </a:p>
        </p:txBody>
      </p:sp>
      <p:pic>
        <p:nvPicPr>
          <p:cNvPr id="8" name="Picture 7" descr="cover-sound-waves.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Concert Venue</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concert venue or music room that optimizes sound quality using wave behavior principles.</a:t>
            </a:r>
          </a:p>
          <a:p>
            <a:br/>
            <a:pPr>
              <a:spcBef>
                <a:spcPts val="1000"/>
              </a:spcBef>
              <a:defRPr sz="1600" b="1">
                <a:solidFill>
                  <a:srgbClr val="1A4780"/>
                </a:solidFill>
              </a:defRPr>
            </a:pPr>
            <a:r>
              <a:t>The Challenge:</a:t>
            </a:r>
          </a:p>
          <a:p>
            <a:pPr>
              <a:defRPr sz="1400"/>
            </a:pPr>
            <a:r>
              <a:t>A music school needs a new performance hall. The architect hired your team to make science-based recommendations for materials and design to ensure great acoustics.</a:t>
            </a:r>
          </a:p>
          <a:p>
            <a:br/>
            <a:pPr>
              <a:spcBef>
                <a:spcPts val="1000"/>
              </a:spcBef>
              <a:defRPr sz="1600" b="1">
                <a:solidFill>
                  <a:srgbClr val="1A4780"/>
                </a:solidFill>
              </a:defRPr>
            </a:pPr>
            <a:r>
              <a:t>Think Like an Engineer:</a:t>
            </a:r>
          </a:p>
          <a:p>
            <a:pPr>
              <a:spcBef>
                <a:spcPts val="400"/>
              </a:spcBef>
              <a:defRPr sz="1300"/>
            </a:pPr>
            <a:r>
              <a:t>     *  Which materials reflect sound? Which absorb it?</a:t>
            </a:r>
          </a:p>
          <a:p>
            <a:pPr>
              <a:spcBef>
                <a:spcPts val="400"/>
              </a:spcBef>
              <a:defRPr sz="1300"/>
            </a:pPr>
            <a:r>
              <a:t>     *  How does room shape affect sound wave behavior?</a:t>
            </a:r>
          </a:p>
          <a:p>
            <a:pPr>
              <a:spcBef>
                <a:spcPts val="400"/>
              </a:spcBef>
              <a:defRPr sz="1300"/>
            </a:pPr>
            <a:r>
              <a:t>     *  What causes echo and how can you control it?</a:t>
            </a:r>
          </a:p>
        </p:txBody>
      </p:sp>
      <p:pic>
        <p:nvPicPr>
          <p:cNvPr id="7" name="Picture 6" descr="stem-concert-venue.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Acoustical Engineers design concert halls, studios, and noise-canceling headphones. Audio Engineers produce music using wave science. They earn $60,000-$110,000/year.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